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8" r:id="rId10"/>
    <p:sldId id="269" r:id="rId11"/>
    <p:sldId id="270" r:id="rId12"/>
    <p:sldId id="271" r:id="rId13"/>
    <p:sldId id="25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DFF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0FF-B1BF-4489-9101-A9014A34502F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45BE2-B6CA-4928-B3F2-BCA949A5DD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39AD5-D1DB-4F69-B5EF-BE58F0384EF1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8AB7-9E47-4EEF-AB96-E5302F6C8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7423DB-5125-491F-A7E2-588A55C93914}" type="datetimeFigureOut">
              <a:rPr lang="pl-PL" smtClean="0"/>
              <a:pPr/>
              <a:t>2010-04-10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840E18-3472-47DB-920C-3E396D51F5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1142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Obiekty chronione w gminie Niemodlin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 flipH="1">
            <a:off x="1435608" y="1447800"/>
            <a:ext cx="7498080" cy="4800600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Wykonała:</a:t>
            </a:r>
          </a:p>
          <a:p>
            <a:pPr algn="ctr">
              <a:buNone/>
            </a:pPr>
            <a:r>
              <a:rPr lang="pl-PL" dirty="0" smtClean="0"/>
              <a:t>Wiktoria Bilińska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Stanowiska dokumentacyjne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b="1" dirty="0" smtClean="0"/>
          </a:p>
          <a:p>
            <a:r>
              <a:rPr lang="pl-PL" b="1" dirty="0" smtClean="0"/>
              <a:t>Dzicze Bagno </a:t>
            </a:r>
            <a:r>
              <a:rPr lang="pl-PL" dirty="0" smtClean="0"/>
              <a:t>- użytek ekologiczny położony na terenie gminy Niemodlin. Utworzony Rozporządzeniem Wojewody Opolskiego z 3 lutego 1997 roku. Jego powierzchnia wynosi 2,75 ha. Użytek jest środowiskiem bytowania i żerowania wielu gatunków ptaków wodnych.</a:t>
            </a:r>
          </a:p>
          <a:p>
            <a:endParaRPr lang="pl-PL" dirty="0" smtClean="0"/>
          </a:p>
          <a:p>
            <a:r>
              <a:rPr lang="pl-PL" b="1" dirty="0" smtClean="0"/>
              <a:t>Żurawie Bagno </a:t>
            </a:r>
            <a:r>
              <a:rPr lang="pl-PL" dirty="0" smtClean="0"/>
              <a:t>- użytek ekologiczny położony na terenie gminy Niemodlin. Utworzony Rozporządzeniem Wojewody Opolskiego z 3.02.1997 roku. Jego powierzchnia wynosi 5,06 ha. Przedmiotem ochrony są tu interesujące zespoły roślinne i stałe miejscem żerowania wielu gatunków ptaków w tym żurawia.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>
            <a:hlinkClick r:id="rId2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Pomniki przyrody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85852" y="1857364"/>
          <a:ext cx="7505721" cy="348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07"/>
                <a:gridCol w="2501907"/>
                <a:gridCol w="2501907"/>
              </a:tblGrid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Głaz narzutowy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Jaczowice 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ob. 851 cm, dł. 315 cm, </a:t>
                      </a:r>
                      <a:endParaRPr lang="pl-PL" sz="11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szer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 177 cm, wys. 146 cm 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Dąb szypułkowy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Szydłowiec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600 lat, ob. pnia 865 cm, wys. 25 m 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Dąb szypułkowy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Szydłowiec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lat, ob. pnia 865 cm, wys. 28 m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Dąb szypułkowy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Lipno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200 lat, ob. pni 405, 562 cm, </a:t>
                      </a:r>
                      <a:endParaRPr lang="pl-PL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 smtClean="0">
                          <a:latin typeface="Times New Roman"/>
                          <a:ea typeface="Times New Roman"/>
                        </a:rPr>
                        <a:t>wys</a:t>
                      </a: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. 25, 32 m 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Modrzew europejski i sosna zwykła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Lipno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160 lat, ob. pni 249, 258 cm, </a:t>
                      </a:r>
                      <a:endParaRPr lang="pl-PL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 smtClean="0">
                          <a:latin typeface="Times New Roman"/>
                          <a:ea typeface="Times New Roman"/>
                        </a:rPr>
                        <a:t>wys</a:t>
                      </a: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. 34, 30 m, 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200 lat, ob. pnia 282 cm, wys. 27 m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Dąb szypułkowy -2szt.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Rogi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52095" indent="-252095" algn="l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250 lat, ob. pni 464, 516 cm, wys. 28 m 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Dąb szypułkowy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Rzędziwojowice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200, 300 lat, ob. pni 464, 600 cm, </a:t>
                      </a:r>
                      <a:endParaRPr lang="pl-PL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 smtClean="0">
                          <a:latin typeface="Times New Roman"/>
                          <a:ea typeface="Times New Roman"/>
                        </a:rPr>
                        <a:t>wys</a:t>
                      </a: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. 28, 26 m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Dąb szypułkowy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Rzędziwojowice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61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200, 300 lat, ob. pni 464 i 600 cm, </a:t>
                      </a:r>
                      <a:endParaRPr lang="pl-PL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L="361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 smtClean="0">
                          <a:latin typeface="Times New Roman"/>
                          <a:ea typeface="Times New Roman"/>
                        </a:rPr>
                        <a:t>wys</a:t>
                      </a: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. 28, 26 m 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Żywotnik olbrzymi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Lipno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200, 300 lat, ob. pni 464, 600 cm, </a:t>
                      </a:r>
                      <a:endParaRPr lang="pl-PL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L="252095" indent="-252095"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pl-PL" sz="1100" dirty="0" smtClean="0">
                          <a:latin typeface="Times New Roman"/>
                          <a:ea typeface="Times New Roman"/>
                        </a:rPr>
                        <a:t>wys</a:t>
                      </a: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. 28, 26 m </a:t>
                      </a:r>
                      <a:endParaRPr lang="pl-PL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Prostokąt 4">
            <a:hlinkClick r:id="rId4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4" action="ppaction://hlinksldjump"/>
              </a:rPr>
              <a:t>POWRÓT</a:t>
            </a: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Zabytki kultury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4357718" cy="46634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b="1" dirty="0" smtClean="0"/>
              <a:t>Parki uznane za zabytki</a:t>
            </a:r>
            <a:r>
              <a:rPr lang="pl-PL" dirty="0" smtClean="0"/>
              <a:t> </a:t>
            </a:r>
          </a:p>
          <a:p>
            <a:pPr lvl="0">
              <a:buNone/>
            </a:pPr>
            <a:r>
              <a:rPr lang="pl-PL" b="1" dirty="0" smtClean="0"/>
              <a:t>kultury</a:t>
            </a:r>
            <a:r>
              <a:rPr lang="pl-PL" dirty="0" smtClean="0"/>
              <a:t> (w ha) w:</a:t>
            </a:r>
          </a:p>
          <a:p>
            <a:pPr>
              <a:buNone/>
            </a:pPr>
            <a:r>
              <a:rPr lang="pl-PL" dirty="0" smtClean="0"/>
              <a:t>* Grabinie – 3,00,</a:t>
            </a:r>
          </a:p>
          <a:p>
            <a:pPr>
              <a:buNone/>
            </a:pPr>
            <a:r>
              <a:rPr lang="pl-PL" dirty="0" smtClean="0"/>
              <a:t>* Jakubowicach –</a:t>
            </a:r>
            <a:r>
              <a:rPr lang="pl-PL" b="1" dirty="0" smtClean="0"/>
              <a:t> </a:t>
            </a:r>
            <a:r>
              <a:rPr lang="pl-PL" dirty="0" smtClean="0"/>
              <a:t>4,50,</a:t>
            </a:r>
          </a:p>
          <a:p>
            <a:pPr>
              <a:buNone/>
            </a:pPr>
            <a:r>
              <a:rPr lang="pl-PL" dirty="0" smtClean="0"/>
              <a:t>* Krasnej Górze – 20,00,</a:t>
            </a:r>
          </a:p>
          <a:p>
            <a:pPr>
              <a:buNone/>
            </a:pPr>
            <a:r>
              <a:rPr lang="pl-PL" dirty="0" smtClean="0"/>
              <a:t>* Rogach – 5,52,</a:t>
            </a:r>
          </a:p>
          <a:p>
            <a:pPr>
              <a:buNone/>
            </a:pPr>
            <a:r>
              <a:rPr lang="pl-PL" dirty="0" smtClean="0"/>
              <a:t>* Szydłowcu – 5,0.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01745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>
            <a:hlinkClick r:id="rId2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Wykorzystano strony internetowe: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Symbol zastępczy zawartości 15"/>
          <p:cNvSpPr>
            <a:spLocks noGrp="1"/>
          </p:cNvSpPr>
          <p:nvPr>
            <p:ph idx="1"/>
          </p:nvPr>
        </p:nvSpPr>
        <p:spPr>
          <a:xfrm>
            <a:off x="1214414" y="1428736"/>
            <a:ext cx="7498080" cy="4800600"/>
          </a:xfrm>
        </p:spPr>
        <p:txBody>
          <a:bodyPr/>
          <a:lstStyle/>
          <a:p>
            <a:pPr>
              <a:buNone/>
            </a:pPr>
            <a:endParaRPr lang="pl-PL" b="1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214282" y="857232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71604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http://pl.wikipedia.org/wiki/Bory_Niemodli%C5%84skie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604" y="271462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commons.wikimedia.org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571604" y="314324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bialczynski.wordpress.com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571604" y="4572008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ogrod-gardener.pl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571604" y="364331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mojedrzewa.pl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571604" y="500063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edutuba.pl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571604" y="407194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mlodziez.erys.pl</a:t>
            </a:r>
            <a:endParaRPr lang="pl-PL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Obiekty chronione 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gminie  Niemodlin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2" action="ppaction://hlinksldjump"/>
              </a:rPr>
              <a:t>Obszar Chronionego Krajobrazu – 1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3" action="ppaction://hlinksldjump"/>
              </a:rPr>
              <a:t>Zespół Przyrodniczo-krajobrazowy – 1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4" action="ppaction://hlinksldjump"/>
              </a:rPr>
              <a:t>Stanowiska dokumentacyjne – </a:t>
            </a:r>
            <a:r>
              <a:rPr lang="pl-PL" dirty="0" smtClean="0">
                <a:hlinkClick r:id="rId4" action="ppaction://hlinksldjump"/>
              </a:rPr>
              <a:t>2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5" action="ppaction://hlinksldjump"/>
              </a:rPr>
              <a:t>Pomniki Przyrody – 9 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6" action="ppaction://hlinksldjump"/>
              </a:rPr>
              <a:t>Zabytki Kultury – 5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Obiekty chronione 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gminie  Niemodlin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b="1" dirty="0" smtClean="0"/>
              <a:t>	Obszar Chronionego Krajobrazu Borów Niemodlińskich </a:t>
            </a:r>
            <a:r>
              <a:rPr lang="pl-PL" dirty="0" smtClean="0"/>
              <a:t>utworzono na mocy uchwały Wojewódzkiej Rady Narodowej w Opolu z dnia </a:t>
            </a:r>
            <a:r>
              <a:rPr lang="pl-PL" b="1" dirty="0" smtClean="0"/>
              <a:t>26 maja 1988 roku.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Obszar Borów Niemodlińskich to największy kompleks leśny w zachodniej części górnej Odry obejmujący powierzchnię </a:t>
            </a:r>
            <a:r>
              <a:rPr lang="pl-PL" b="1" dirty="0" smtClean="0"/>
              <a:t>480 </a:t>
            </a:r>
            <a:r>
              <a:rPr lang="pl-PL" b="1" dirty="0" err="1" smtClean="0"/>
              <a:t>km²</a:t>
            </a:r>
            <a:r>
              <a:rPr lang="pl-PL" b="1" dirty="0" smtClean="0"/>
              <a:t> </a:t>
            </a:r>
            <a:r>
              <a:rPr lang="pl-PL" dirty="0" smtClean="0"/>
              <a:t>cennych przyrodniczo lasów będących pozostałością niegdysiejszej Przesieki Śląskiej, z wciąż jeszcze zachowanymi fragmentami typowych dla polskiego niżu </a:t>
            </a:r>
            <a:r>
              <a:rPr lang="pl-PL" b="1" dirty="0" smtClean="0"/>
              <a:t>lasów mieszanych i liściastych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	Na obszarze Borów Niemodlińskich, szczególnie w zachodniej i północno-zachodniej części występuje także znaczna ilość zbiorników wodnych o łącznej powierzchni blisko 1.000 ha.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857364"/>
            <a:ext cx="2081232" cy="25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>
            <a:hlinkClick r:id="rId3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POWRÓT</a:t>
            </a:r>
            <a:endParaRPr lang="pl-PL" dirty="0"/>
          </a:p>
        </p:txBody>
      </p:sp>
      <p:sp>
        <p:nvSpPr>
          <p:cNvPr id="7" name="Elipsa 6">
            <a:hlinkClick r:id="rId4" action="ppaction://hlinksldjump"/>
          </p:cNvPr>
          <p:cNvSpPr/>
          <p:nvPr/>
        </p:nvSpPr>
        <p:spPr>
          <a:xfrm rot="385017">
            <a:off x="6072198" y="5929330"/>
            <a:ext cx="1000132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D0D0D"/>
                </a:solidFill>
              </a:rPr>
              <a:t>drzewa</a:t>
            </a:r>
            <a:endParaRPr lang="pl-PL" sz="1200" dirty="0">
              <a:solidFill>
                <a:srgbClr val="0D0D0D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 rot="1896943">
            <a:off x="7899738" y="4709701"/>
            <a:ext cx="1000132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D0D0D"/>
                </a:solidFill>
              </a:rPr>
              <a:t>gady i </a:t>
            </a:r>
          </a:p>
          <a:p>
            <a:pPr algn="ctr"/>
            <a:r>
              <a:rPr lang="pl-PL" sz="1200" dirty="0" smtClean="0">
                <a:solidFill>
                  <a:srgbClr val="0D0D0D"/>
                </a:solidFill>
              </a:rPr>
              <a:t>płazy </a:t>
            </a:r>
            <a:endParaRPr lang="pl-PL" sz="1200" dirty="0">
              <a:solidFill>
                <a:srgbClr val="0D0D0D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 rot="19751437">
            <a:off x="7358082" y="5929330"/>
            <a:ext cx="1000132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krzewy    i</a:t>
            </a:r>
          </a:p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kwiaty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" name="Elipsa 9">
            <a:hlinkClick r:id="rId5" action="ppaction://hlinksldjump"/>
          </p:cNvPr>
          <p:cNvSpPr/>
          <p:nvPr/>
        </p:nvSpPr>
        <p:spPr>
          <a:xfrm rot="20729243">
            <a:off x="6572264" y="4857760"/>
            <a:ext cx="1000132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D0D0D"/>
                </a:solidFill>
              </a:rPr>
              <a:t>ptaki</a:t>
            </a:r>
            <a:endParaRPr lang="pl-PL" sz="1200" dirty="0">
              <a:solidFill>
                <a:srgbClr val="0D0D0D"/>
              </a:solidFill>
            </a:endParaRPr>
          </a:p>
        </p:txBody>
      </p:sp>
      <p:sp>
        <p:nvSpPr>
          <p:cNvPr id="11" name="Elipsa 10">
            <a:hlinkClick r:id="rId6" action="ppaction://hlinksldjump"/>
          </p:cNvPr>
          <p:cNvSpPr/>
          <p:nvPr/>
        </p:nvSpPr>
        <p:spPr>
          <a:xfrm rot="927123">
            <a:off x="5214942" y="4714884"/>
            <a:ext cx="1000132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ssaki  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Ssaki Borów Niemodlińskich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696224"/>
            <a:ext cx="7499350" cy="43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>
            <a:hlinkClick r:id="rId3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4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Ptaki Borów Niemodlińskich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77384" y="1447800"/>
            <a:ext cx="681478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MSSN00560A0000[1].wav">
            <a:hlinkClick r:id="" action="ppaction://media"/>
          </p:cNvPr>
          <p:cNvPicPr>
            <a:picLocks noRot="1" noChangeAspect="1"/>
          </p:cNvPicPr>
          <p:nvPr>
            <a:wavAudioFile r:embed="rId1" name="MSSN00560A0000[1].wav"/>
          </p:nvPr>
        </p:nvPicPr>
        <p:blipFill>
          <a:blip r:embed="rId4"/>
          <a:stretch>
            <a:fillRect/>
          </a:stretch>
        </p:blipFill>
        <p:spPr>
          <a:xfrm>
            <a:off x="5357818" y="2500306"/>
            <a:ext cx="304800" cy="304800"/>
          </a:xfrm>
          <a:prstGeom prst="rect">
            <a:avLst/>
          </a:prstGeom>
        </p:spPr>
      </p:pic>
      <p:sp>
        <p:nvSpPr>
          <p:cNvPr id="5" name="Prostokąt 4">
            <a:hlinkClick r:id="rId5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6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Gady i płazy 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Borów Niemodlińskich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25" y="1500187"/>
            <a:ext cx="62103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MSSN00668A0000[1].wav">
            <a:hlinkClick r:id="" action="ppaction://media"/>
          </p:cNvPr>
          <p:cNvPicPr>
            <a:picLocks noRot="1" noChangeAspect="1"/>
          </p:cNvPicPr>
          <p:nvPr>
            <a:wavAudioFile r:embed="rId1" name="MSSN00668A0000[1].wav"/>
          </p:nvPr>
        </p:nvPicPr>
        <p:blipFill>
          <a:blip r:embed="rId4"/>
          <a:stretch>
            <a:fillRect/>
          </a:stretch>
        </p:blipFill>
        <p:spPr>
          <a:xfrm>
            <a:off x="5786446" y="5143512"/>
            <a:ext cx="304800" cy="304800"/>
          </a:xfrm>
          <a:prstGeom prst="rect">
            <a:avLst/>
          </a:prstGeom>
        </p:spPr>
      </p:pic>
      <p:sp>
        <p:nvSpPr>
          <p:cNvPr id="5" name="Prostokąt 4">
            <a:hlinkClick r:id="rId5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POWRÓT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Drzewa Borów Niemodlińskich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16451"/>
            <a:ext cx="5857916" cy="511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MSj00749940000[1].wav">
            <a:hlinkClick r:id="" action="ppaction://media"/>
          </p:cNvPr>
          <p:cNvPicPr>
            <a:picLocks noRot="1" noChangeAspect="1"/>
          </p:cNvPicPr>
          <p:nvPr>
            <a:wavAudioFile r:embed="rId1" name="MSj00749940000[1].wav"/>
          </p:nvPr>
        </p:nvPicPr>
        <p:blipFill>
          <a:blip r:embed="rId4"/>
          <a:stretch>
            <a:fillRect/>
          </a:stretch>
        </p:blipFill>
        <p:spPr>
          <a:xfrm>
            <a:off x="5857884" y="3929066"/>
            <a:ext cx="304800" cy="304800"/>
          </a:xfrm>
          <a:prstGeom prst="rect">
            <a:avLst/>
          </a:prstGeom>
        </p:spPr>
      </p:pic>
      <p:sp>
        <p:nvSpPr>
          <p:cNvPr id="5" name="Prostokąt 4">
            <a:hlinkClick r:id="rId5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6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Krzewy i kwiaty Borów Niemodlińskich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6312" y="1457325"/>
            <a:ext cx="58769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>
            <a:hlinkClick r:id="rId3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4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Zespół przyrodniczo-krajobrazowy w Lipnie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 smtClean="0"/>
              <a:t>Zespół Przyrodniczo-Krajobrazowy Lipno - Utworzony mocą uchwały Rady Miejskiej miasta Niemodlin w 1998 r.</a:t>
            </a:r>
            <a:r>
              <a:rPr lang="pl-PL" b="1" dirty="0" smtClean="0"/>
              <a:t> Powierzchnia zespołu wynosi 189.53 ha.</a:t>
            </a:r>
          </a:p>
          <a:p>
            <a:endParaRPr lang="pl-PL" dirty="0" smtClean="0"/>
          </a:p>
          <a:p>
            <a:r>
              <a:rPr lang="pl-PL" dirty="0" smtClean="0"/>
              <a:t>Celem powołania Zespołu Przyrodniczo-Krajobrazowego Lipno jest ochrona i udostępnienie dla celów rekreacyjno-poznawczych obszarów ekosystemów leśno-stawowych dawnego parku krajobrazowego, wraz ze znajdującym się na jego terenie szczególnie cennym parkiem dendrologicznym.</a:t>
            </a:r>
          </a:p>
          <a:p>
            <a:endParaRPr lang="pl-PL" dirty="0" smtClean="0"/>
          </a:p>
          <a:p>
            <a:r>
              <a:rPr lang="pl-PL" dirty="0" smtClean="0"/>
              <a:t>Do najcenniejszych drzew zachowanych na obszarze Zespołu Przyrodniczo-Krajobrazowego Lipno należą azalia gandawska, berberys koreański, choina kanadyjska, azalia japońska, choina karolińska, daglezja zielona, </a:t>
            </a:r>
            <a:r>
              <a:rPr lang="pl-PL" dirty="0" err="1" smtClean="0"/>
              <a:t>grujecznik</a:t>
            </a:r>
            <a:r>
              <a:rPr lang="pl-PL" dirty="0" smtClean="0"/>
              <a:t> japoński, jodła jednobarwna, jodła kaukaska, mahonia pospolita, pigwowiec japoński, świerk wschodni, strączyn żółty, wiciokrzew pomorski, tulipanowiec amerykański, żywotnik olbrzymi i wiele innych.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14554"/>
            <a:ext cx="33337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>
            <a:hlinkClick r:id="rId3" action="ppaction://hlinksldjump"/>
          </p:cNvPr>
          <p:cNvSpPr/>
          <p:nvPr/>
        </p:nvSpPr>
        <p:spPr>
          <a:xfrm>
            <a:off x="3786182" y="628652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3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sileni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524</Words>
  <Application>Microsoft Office PowerPoint</Application>
  <PresentationFormat>Pokaz na ekranie (4:3)</PresentationFormat>
  <Paragraphs>105</Paragraphs>
  <Slides>13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Przesilenie</vt:lpstr>
      <vt:lpstr>Obiekty chronione w gminie Niemodlin</vt:lpstr>
      <vt:lpstr>Obiekty chronione  w gminie  Niemodlin </vt:lpstr>
      <vt:lpstr>Obiekty chronione  w gminie  Niemodlin </vt:lpstr>
      <vt:lpstr>Ssaki Borów Niemodlińskich</vt:lpstr>
      <vt:lpstr>Ptaki Borów Niemodlińskich</vt:lpstr>
      <vt:lpstr>Gady i płazy  Borów Niemodlińskich</vt:lpstr>
      <vt:lpstr>Drzewa Borów Niemodlińskich</vt:lpstr>
      <vt:lpstr>Krzewy i kwiaty Borów Niemodlińskich</vt:lpstr>
      <vt:lpstr>Zespół przyrodniczo-krajobrazowy w Lipnie</vt:lpstr>
      <vt:lpstr>Stanowiska dokumentacyjne</vt:lpstr>
      <vt:lpstr> Pomniki przyrody</vt:lpstr>
      <vt:lpstr>  Zabytki kultury</vt:lpstr>
      <vt:lpstr>Wykorzystano strony internetowe: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Obiekty chronione w gminie Niemodlin</dc:title>
  <dc:creator>student017d</dc:creator>
  <cp:lastModifiedBy>Admin</cp:lastModifiedBy>
  <cp:revision>93</cp:revision>
  <dcterms:created xsi:type="dcterms:W3CDTF">2010-03-26T08:17:03Z</dcterms:created>
  <dcterms:modified xsi:type="dcterms:W3CDTF">2010-04-10T10:15:20Z</dcterms:modified>
</cp:coreProperties>
</file>